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y="5143500" cx="9144000"/>
  <p:notesSz cx="6858000" cy="9144000"/>
  <p:embeddedFontLst>
    <p:embeddedFont>
      <p:font typeface="Average"/>
      <p:regular r:id="rId23"/>
    </p:embeddedFont>
    <p:embeddedFont>
      <p:font typeface="Oswald"/>
      <p:regular r:id="rId24"/>
      <p:bold r:id="rId25"/>
    </p:embeddedFont>
    <p:embeddedFont>
      <p:font typeface="Comfortaa Medium"/>
      <p:regular r:id="rId26"/>
      <p:bold r:id="rId27"/>
    </p:embeddedFont>
    <p:embeddedFont>
      <p:font typeface="Comfortaa"/>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2AA9C6E-3EA1-4B28-B1FF-28CAE536DE38}">
  <a:tblStyle styleId="{B2AA9C6E-3EA1-4B28-B1FF-28CAE536DE38}"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DD8E50C-BB0D-45A3-A413-9A26FBC25F60}"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font" Target="fonts/Oswald-regular.fntdata"/><Relationship Id="rId23" Type="http://schemas.openxmlformats.org/officeDocument/2006/relationships/font" Target="fonts/Averag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ComfortaaMedium-regular.fntdata"/><Relationship Id="rId25" Type="http://schemas.openxmlformats.org/officeDocument/2006/relationships/font" Target="fonts/Oswald-bold.fntdata"/><Relationship Id="rId28" Type="http://schemas.openxmlformats.org/officeDocument/2006/relationships/font" Target="fonts/Comfortaa-regular.fntdata"/><Relationship Id="rId27" Type="http://schemas.openxmlformats.org/officeDocument/2006/relationships/font" Target="fonts/ComfortaaMedium-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Comfortaa-bold.fntdata"/><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cca004493c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cca004493c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cca004493c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cca004493c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ce2e8975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ce2e8975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cca004493c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cca004493c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cca004493c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cca004493c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cca004493c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cca004493c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ce2e89757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ce2e89757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cca004493c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cca004493c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cca004493c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cca004493c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cca004493c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cca004493c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cdcfe298c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cdcfe298c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cca004493c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cca004493c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cd70ae506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cd70ae50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cd70ae506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cd70ae506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cca004493c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cca004493c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grpSp>
        <p:nvGrpSpPr>
          <p:cNvPr id="55" name="Google Shape;55;p14"/>
          <p:cNvGrpSpPr/>
          <p:nvPr/>
        </p:nvGrpSpPr>
        <p:grpSpPr>
          <a:xfrm>
            <a:off x="4350279" y="2855377"/>
            <a:ext cx="443589" cy="105632"/>
            <a:chOff x="4137525" y="2915950"/>
            <a:chExt cx="869100" cy="207000"/>
          </a:xfrm>
        </p:grpSpPr>
        <p:sp>
          <p:nvSpPr>
            <p:cNvPr id="56" name="Google Shape;56;p14"/>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14"/>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60" name="Google Shape;60;p14"/>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1" name="Google Shape;61;p1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2" name="Shape 62"/>
        <p:cNvGrpSpPr/>
        <p:nvPr/>
      </p:nvGrpSpPr>
      <p:grpSpPr>
        <a:xfrm>
          <a:off x="0" y="0"/>
          <a:ext cx="0" cy="0"/>
          <a:chOff x="0" y="0"/>
          <a:chExt cx="0" cy="0"/>
        </a:xfrm>
      </p:grpSpPr>
      <p:sp>
        <p:nvSpPr>
          <p:cNvPr id="63" name="Google Shape;63;p15"/>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4" name="Google Shape;64;p1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7" name="Google Shape;67;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8" name="Google Shape;68;p1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9" name="Shape 69"/>
        <p:cNvGrpSpPr/>
        <p:nvPr/>
      </p:nvGrpSpPr>
      <p:grpSpPr>
        <a:xfrm>
          <a:off x="0" y="0"/>
          <a:ext cx="0" cy="0"/>
          <a:chOff x="0" y="0"/>
          <a:chExt cx="0" cy="0"/>
        </a:xfrm>
      </p:grpSpPr>
      <p:sp>
        <p:nvSpPr>
          <p:cNvPr id="70" name="Google Shape;70;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1" name="Google Shape;71;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2" name="Google Shape;72;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3" name="Google Shape;73;p1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4" name="Shape 74"/>
        <p:cNvGrpSpPr/>
        <p:nvPr/>
      </p:nvGrpSpPr>
      <p:grpSpPr>
        <a:xfrm>
          <a:off x="0" y="0"/>
          <a:ext cx="0" cy="0"/>
          <a:chOff x="0" y="0"/>
          <a:chExt cx="0" cy="0"/>
        </a:xfrm>
      </p:grpSpPr>
      <p:sp>
        <p:nvSpPr>
          <p:cNvPr id="75" name="Google Shape;75;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6" name="Google Shape;76;p1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7" name="Shape 77"/>
        <p:cNvGrpSpPr/>
        <p:nvPr/>
      </p:nvGrpSpPr>
      <p:grpSpPr>
        <a:xfrm>
          <a:off x="0" y="0"/>
          <a:ext cx="0" cy="0"/>
          <a:chOff x="0" y="0"/>
          <a:chExt cx="0" cy="0"/>
        </a:xfrm>
      </p:grpSpPr>
      <p:sp>
        <p:nvSpPr>
          <p:cNvPr id="78" name="Google Shape;78;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9" name="Google Shape;79;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0" name="Google Shape;80;p1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1" name="Shape 81"/>
        <p:cNvGrpSpPr/>
        <p:nvPr/>
      </p:nvGrpSpPr>
      <p:grpSpPr>
        <a:xfrm>
          <a:off x="0" y="0"/>
          <a:ext cx="0" cy="0"/>
          <a:chOff x="0" y="0"/>
          <a:chExt cx="0" cy="0"/>
        </a:xfrm>
      </p:grpSpPr>
      <p:sp>
        <p:nvSpPr>
          <p:cNvPr id="82" name="Google Shape;82;p20"/>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83" name="Google Shape;83;p2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4" name="Shape 84"/>
        <p:cNvGrpSpPr/>
        <p:nvPr/>
      </p:nvGrpSpPr>
      <p:grpSpPr>
        <a:xfrm>
          <a:off x="0" y="0"/>
          <a:ext cx="0" cy="0"/>
          <a:chOff x="0" y="0"/>
          <a:chExt cx="0" cy="0"/>
        </a:xfrm>
      </p:grpSpPr>
      <p:sp>
        <p:nvSpPr>
          <p:cNvPr id="85" name="Google Shape;85;p21"/>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 name="Google Shape;86;p2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87" name="Google Shape;87;p21"/>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8" name="Google Shape;88;p21"/>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dk1"/>
              </a:buClr>
              <a:buSzPts val="2100"/>
              <a:buNone/>
              <a:defRPr sz="21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89" name="Google Shape;89;p21"/>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90" name="Google Shape;90;p2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sp>
        <p:nvSpPr>
          <p:cNvPr id="92" name="Google Shape;92;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93" name="Google Shape;93;p2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4" name="Shape 94"/>
        <p:cNvGrpSpPr/>
        <p:nvPr/>
      </p:nvGrpSpPr>
      <p:grpSpPr>
        <a:xfrm>
          <a:off x="0" y="0"/>
          <a:ext cx="0" cy="0"/>
          <a:chOff x="0" y="0"/>
          <a:chExt cx="0" cy="0"/>
        </a:xfrm>
      </p:grpSpPr>
      <p:sp>
        <p:nvSpPr>
          <p:cNvPr id="95" name="Google Shape;95;p23"/>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6" name="Google Shape;96;p23"/>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7" name="Google Shape;97;p2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53" name="Google Shape;53;p13"/>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accent3"/>
                </a:solidFill>
                <a:latin typeface="Average"/>
                <a:ea typeface="Average"/>
                <a:cs typeface="Average"/>
                <a:sym typeface="Average"/>
              </a:defRPr>
            </a:lvl1pPr>
            <a:lvl2pPr lvl="1" rtl="0" algn="r">
              <a:buNone/>
              <a:defRPr sz="1000">
                <a:solidFill>
                  <a:schemeClr val="accent3"/>
                </a:solidFill>
                <a:latin typeface="Average"/>
                <a:ea typeface="Average"/>
                <a:cs typeface="Average"/>
                <a:sym typeface="Average"/>
              </a:defRPr>
            </a:lvl2pPr>
            <a:lvl3pPr lvl="2" rtl="0" algn="r">
              <a:buNone/>
              <a:defRPr sz="1000">
                <a:solidFill>
                  <a:schemeClr val="accent3"/>
                </a:solidFill>
                <a:latin typeface="Average"/>
                <a:ea typeface="Average"/>
                <a:cs typeface="Average"/>
                <a:sym typeface="Average"/>
              </a:defRPr>
            </a:lvl3pPr>
            <a:lvl4pPr lvl="3" rtl="0" algn="r">
              <a:buNone/>
              <a:defRPr sz="1000">
                <a:solidFill>
                  <a:schemeClr val="accent3"/>
                </a:solidFill>
                <a:latin typeface="Average"/>
                <a:ea typeface="Average"/>
                <a:cs typeface="Average"/>
                <a:sym typeface="Average"/>
              </a:defRPr>
            </a:lvl4pPr>
            <a:lvl5pPr lvl="4" rtl="0" algn="r">
              <a:buNone/>
              <a:defRPr sz="1000">
                <a:solidFill>
                  <a:schemeClr val="accent3"/>
                </a:solidFill>
                <a:latin typeface="Average"/>
                <a:ea typeface="Average"/>
                <a:cs typeface="Average"/>
                <a:sym typeface="Average"/>
              </a:defRPr>
            </a:lvl5pPr>
            <a:lvl6pPr lvl="5" rtl="0" algn="r">
              <a:buNone/>
              <a:defRPr sz="1000">
                <a:solidFill>
                  <a:schemeClr val="accent3"/>
                </a:solidFill>
                <a:latin typeface="Average"/>
                <a:ea typeface="Average"/>
                <a:cs typeface="Average"/>
                <a:sym typeface="Average"/>
              </a:defRPr>
            </a:lvl6pPr>
            <a:lvl7pPr lvl="6" rtl="0" algn="r">
              <a:buNone/>
              <a:defRPr sz="1000">
                <a:solidFill>
                  <a:schemeClr val="accent3"/>
                </a:solidFill>
                <a:latin typeface="Average"/>
                <a:ea typeface="Average"/>
                <a:cs typeface="Average"/>
                <a:sym typeface="Average"/>
              </a:defRPr>
            </a:lvl7pPr>
            <a:lvl8pPr lvl="7" rtl="0" algn="r">
              <a:buNone/>
              <a:defRPr sz="1000">
                <a:solidFill>
                  <a:schemeClr val="accent3"/>
                </a:solidFill>
                <a:latin typeface="Average"/>
                <a:ea typeface="Average"/>
                <a:cs typeface="Average"/>
                <a:sym typeface="Average"/>
              </a:defRPr>
            </a:lvl8pPr>
            <a:lvl9pPr lvl="8" rtl="0"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5"/>
          <p:cNvSpPr txBox="1"/>
          <p:nvPr>
            <p:ph type="ctrTitle"/>
          </p:nvPr>
        </p:nvSpPr>
        <p:spPr>
          <a:xfrm>
            <a:off x="3745025" y="136050"/>
            <a:ext cx="4980900" cy="2585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SzPts val="990"/>
              <a:buNone/>
            </a:pPr>
            <a:r>
              <a:rPr lang="en" sz="3820"/>
              <a:t>Address Clustering Optimization </a:t>
            </a:r>
            <a:endParaRPr sz="3820"/>
          </a:p>
          <a:p>
            <a:pPr indent="0" lvl="0" marL="0" rtl="0" algn="ctr">
              <a:spcBef>
                <a:spcPts val="0"/>
              </a:spcBef>
              <a:spcAft>
                <a:spcPts val="0"/>
              </a:spcAft>
              <a:buSzPts val="990"/>
              <a:buNone/>
            </a:pPr>
            <a:r>
              <a:rPr lang="en" sz="3820"/>
              <a:t>Through Advanced</a:t>
            </a:r>
            <a:endParaRPr sz="3820"/>
          </a:p>
          <a:p>
            <a:pPr indent="0" lvl="0" marL="0" rtl="0" algn="ctr">
              <a:spcBef>
                <a:spcPts val="0"/>
              </a:spcBef>
              <a:spcAft>
                <a:spcPts val="0"/>
              </a:spcAft>
              <a:buSzPts val="990"/>
              <a:buNone/>
            </a:pPr>
            <a:r>
              <a:rPr lang="en" sz="3820"/>
              <a:t>ML and DL Techniques</a:t>
            </a:r>
            <a:endParaRPr sz="3820"/>
          </a:p>
        </p:txBody>
      </p:sp>
      <p:sp>
        <p:nvSpPr>
          <p:cNvPr id="105" name="Google Shape;105;p25"/>
          <p:cNvSpPr txBox="1"/>
          <p:nvPr>
            <p:ph idx="1" type="subTitle"/>
          </p:nvPr>
        </p:nvSpPr>
        <p:spPr>
          <a:xfrm>
            <a:off x="4470425" y="2888675"/>
            <a:ext cx="4255500" cy="191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Comfortaa Medium"/>
                <a:ea typeface="Comfortaa Medium"/>
                <a:cs typeface="Comfortaa Medium"/>
                <a:sym typeface="Comfortaa Medium"/>
              </a:rPr>
              <a:t>Group 23</a:t>
            </a:r>
            <a:endParaRPr sz="1600">
              <a:solidFill>
                <a:schemeClr val="dk1"/>
              </a:solidFill>
              <a:latin typeface="Comfortaa Medium"/>
              <a:ea typeface="Comfortaa Medium"/>
              <a:cs typeface="Comfortaa Medium"/>
              <a:sym typeface="Comfortaa Medium"/>
            </a:endParaRPr>
          </a:p>
          <a:p>
            <a:pPr indent="0" lvl="0" marL="0" rtl="0" algn="ctr">
              <a:spcBef>
                <a:spcPts val="0"/>
              </a:spcBef>
              <a:spcAft>
                <a:spcPts val="0"/>
              </a:spcAft>
              <a:buNone/>
            </a:pPr>
            <a:r>
              <a:rPr lang="en" sz="1600">
                <a:solidFill>
                  <a:schemeClr val="dk1"/>
                </a:solidFill>
                <a:latin typeface="Comfortaa Medium"/>
                <a:ea typeface="Comfortaa Medium"/>
                <a:cs typeface="Comfortaa Medium"/>
                <a:sym typeface="Comfortaa Medium"/>
              </a:rPr>
              <a:t>Aditya Mehta (1226588222)</a:t>
            </a:r>
            <a:endParaRPr sz="1600">
              <a:solidFill>
                <a:schemeClr val="dk1"/>
              </a:solidFill>
              <a:latin typeface="Comfortaa Medium"/>
              <a:ea typeface="Comfortaa Medium"/>
              <a:cs typeface="Comfortaa Medium"/>
              <a:sym typeface="Comfortaa Medium"/>
            </a:endParaRPr>
          </a:p>
          <a:p>
            <a:pPr indent="0" lvl="0" marL="0" rtl="0" algn="ctr">
              <a:spcBef>
                <a:spcPts val="0"/>
              </a:spcBef>
              <a:spcAft>
                <a:spcPts val="0"/>
              </a:spcAft>
              <a:buNone/>
            </a:pPr>
            <a:r>
              <a:rPr lang="en" sz="1600">
                <a:solidFill>
                  <a:schemeClr val="dk1"/>
                </a:solidFill>
                <a:latin typeface="Comfortaa Medium"/>
                <a:ea typeface="Comfortaa Medium"/>
                <a:cs typeface="Comfortaa Medium"/>
                <a:sym typeface="Comfortaa Medium"/>
              </a:rPr>
              <a:t>Andi Lian (1219538359)</a:t>
            </a:r>
            <a:endParaRPr sz="1600">
              <a:solidFill>
                <a:schemeClr val="dk1"/>
              </a:solidFill>
              <a:latin typeface="Comfortaa Medium"/>
              <a:ea typeface="Comfortaa Medium"/>
              <a:cs typeface="Comfortaa Medium"/>
              <a:sym typeface="Comfortaa Medium"/>
            </a:endParaRPr>
          </a:p>
          <a:p>
            <a:pPr indent="0" lvl="0" marL="0" rtl="0" algn="ctr">
              <a:spcBef>
                <a:spcPts val="0"/>
              </a:spcBef>
              <a:spcAft>
                <a:spcPts val="0"/>
              </a:spcAft>
              <a:buNone/>
            </a:pPr>
            <a:r>
              <a:rPr lang="en" sz="1600">
                <a:solidFill>
                  <a:schemeClr val="dk1"/>
                </a:solidFill>
                <a:latin typeface="Comfortaa Medium"/>
                <a:ea typeface="Comfortaa Medium"/>
                <a:cs typeface="Comfortaa Medium"/>
                <a:sym typeface="Comfortaa Medium"/>
              </a:rPr>
              <a:t>Manav Parmar (1229897281)</a:t>
            </a:r>
            <a:endParaRPr sz="1600">
              <a:solidFill>
                <a:schemeClr val="dk1"/>
              </a:solidFill>
              <a:latin typeface="Comfortaa Medium"/>
              <a:ea typeface="Comfortaa Medium"/>
              <a:cs typeface="Comfortaa Medium"/>
              <a:sym typeface="Comfortaa Medium"/>
            </a:endParaRPr>
          </a:p>
          <a:p>
            <a:pPr indent="0" lvl="0" marL="0" rtl="0" algn="ctr">
              <a:spcBef>
                <a:spcPts val="0"/>
              </a:spcBef>
              <a:spcAft>
                <a:spcPts val="0"/>
              </a:spcAft>
              <a:buNone/>
            </a:pPr>
            <a:r>
              <a:rPr lang="en" sz="1600">
                <a:solidFill>
                  <a:schemeClr val="dk1"/>
                </a:solidFill>
                <a:latin typeface="Comfortaa Medium"/>
                <a:ea typeface="Comfortaa Medium"/>
                <a:cs typeface="Comfortaa Medium"/>
                <a:sym typeface="Comfortaa Medium"/>
              </a:rPr>
              <a:t>Soumya Gupta (1229081362)</a:t>
            </a:r>
            <a:endParaRPr sz="1600">
              <a:solidFill>
                <a:schemeClr val="dk1"/>
              </a:solidFill>
              <a:latin typeface="Comfortaa Medium"/>
              <a:ea typeface="Comfortaa Medium"/>
              <a:cs typeface="Comfortaa Medium"/>
              <a:sym typeface="Comfortaa Medium"/>
            </a:endParaRPr>
          </a:p>
          <a:p>
            <a:pPr indent="0" lvl="0" marL="0" rtl="0" algn="ctr">
              <a:spcBef>
                <a:spcPts val="0"/>
              </a:spcBef>
              <a:spcAft>
                <a:spcPts val="0"/>
              </a:spcAft>
              <a:buNone/>
            </a:pPr>
            <a:r>
              <a:rPr lang="en" sz="1600">
                <a:solidFill>
                  <a:schemeClr val="dk1"/>
                </a:solidFill>
                <a:latin typeface="Comfortaa Medium"/>
                <a:ea typeface="Comfortaa Medium"/>
                <a:cs typeface="Comfortaa Medium"/>
                <a:sym typeface="Comfortaa Medium"/>
              </a:rPr>
              <a:t>Vanshaj Gupta (1228730141)</a:t>
            </a:r>
            <a:endParaRPr sz="1600">
              <a:solidFill>
                <a:schemeClr val="dk1"/>
              </a:solidFill>
              <a:latin typeface="Comfortaa Medium"/>
              <a:ea typeface="Comfortaa Medium"/>
              <a:cs typeface="Comfortaa Medium"/>
              <a:sym typeface="Comfortaa Medium"/>
            </a:endParaRPr>
          </a:p>
          <a:p>
            <a:pPr indent="0" lvl="0" marL="0" rtl="0" algn="ctr">
              <a:spcBef>
                <a:spcPts val="0"/>
              </a:spcBef>
              <a:spcAft>
                <a:spcPts val="0"/>
              </a:spcAft>
              <a:buNone/>
            </a:pPr>
            <a:r>
              <a:rPr lang="en" sz="1600">
                <a:solidFill>
                  <a:schemeClr val="dk1"/>
                </a:solidFill>
                <a:latin typeface="Comfortaa Medium"/>
                <a:ea typeface="Comfortaa Medium"/>
                <a:cs typeface="Comfortaa Medium"/>
                <a:sym typeface="Comfortaa Medium"/>
              </a:rPr>
              <a:t>Xinyuan Wang (1230936943)</a:t>
            </a:r>
            <a:endParaRPr sz="1600">
              <a:solidFill>
                <a:schemeClr val="dk1"/>
              </a:solidFill>
              <a:latin typeface="Comfortaa Medium"/>
              <a:ea typeface="Comfortaa Medium"/>
              <a:cs typeface="Comfortaa Medium"/>
              <a:sym typeface="Comfortaa Medium"/>
            </a:endParaRPr>
          </a:p>
        </p:txBody>
      </p:sp>
      <p:pic>
        <p:nvPicPr>
          <p:cNvPr id="106" name="Google Shape;106;p25"/>
          <p:cNvPicPr preferRelativeResize="0"/>
          <p:nvPr/>
        </p:nvPicPr>
        <p:blipFill>
          <a:blip r:embed="rId3">
            <a:alphaModFix/>
          </a:blip>
          <a:stretch>
            <a:fillRect/>
          </a:stretch>
        </p:blipFill>
        <p:spPr>
          <a:xfrm>
            <a:off x="-10" y="0"/>
            <a:ext cx="2881819"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Evaluations</a:t>
            </a:r>
            <a:endParaRPr/>
          </a:p>
        </p:txBody>
      </p:sp>
      <p:sp>
        <p:nvSpPr>
          <p:cNvPr id="168" name="Google Shape;168;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sz="1600">
                <a:solidFill>
                  <a:schemeClr val="dk1"/>
                </a:solidFill>
                <a:latin typeface="Comfortaa"/>
                <a:ea typeface="Comfortaa"/>
                <a:cs typeface="Comfortaa"/>
                <a:sym typeface="Comfortaa"/>
              </a:rPr>
              <a:t>K-means + TSP Optimization: Best performance with the highest silhouette score of 0.44143 and CH index of 1662.51073, indicating tight clusters well separated from each other.</a:t>
            </a:r>
            <a:endParaRPr b="1" sz="1600">
              <a:solidFill>
                <a:schemeClr val="dk1"/>
              </a:solidFill>
              <a:latin typeface="Comfortaa"/>
              <a:ea typeface="Comfortaa"/>
              <a:cs typeface="Comfortaa"/>
              <a:sym typeface="Comfortaa"/>
            </a:endParaRPr>
          </a:p>
          <a:p>
            <a:pPr indent="-342900" lvl="0" marL="457200" rtl="0" algn="l">
              <a:spcBef>
                <a:spcPts val="0"/>
              </a:spcBef>
              <a:spcAft>
                <a:spcPts val="0"/>
              </a:spcAft>
              <a:buSzPts val="1800"/>
              <a:buChar char="●"/>
            </a:pPr>
            <a:r>
              <a:rPr b="1" lang="en" sz="1600">
                <a:solidFill>
                  <a:schemeClr val="dk1"/>
                </a:solidFill>
                <a:latin typeface="Comfortaa"/>
                <a:ea typeface="Comfortaa"/>
                <a:cs typeface="Comfortaa"/>
                <a:sym typeface="Comfortaa"/>
              </a:rPr>
              <a:t>K-means with Elbow Method: Slightly lower performance than TSP-optimized K-means, with a silhouette score of 0.43526 and CH index of 1516.68896.</a:t>
            </a:r>
            <a:endParaRPr b="1" sz="1600">
              <a:solidFill>
                <a:schemeClr val="dk1"/>
              </a:solidFill>
              <a:latin typeface="Comfortaa"/>
              <a:ea typeface="Comfortaa"/>
              <a:cs typeface="Comfortaa"/>
              <a:sym typeface="Comfortaa"/>
            </a:endParaRPr>
          </a:p>
          <a:p>
            <a:pPr indent="-342900" lvl="0" marL="457200" rtl="0" algn="l">
              <a:spcBef>
                <a:spcPts val="0"/>
              </a:spcBef>
              <a:spcAft>
                <a:spcPts val="0"/>
              </a:spcAft>
              <a:buSzPts val="1800"/>
              <a:buChar char="●"/>
            </a:pPr>
            <a:r>
              <a:rPr b="1" lang="en" sz="1600">
                <a:solidFill>
                  <a:schemeClr val="dk1"/>
                </a:solidFill>
                <a:latin typeface="Comfortaa"/>
                <a:ea typeface="Comfortaa"/>
                <a:cs typeface="Comfortaa"/>
                <a:sym typeface="Comfortaa"/>
              </a:rPr>
              <a:t>Equal Size Spectral Clustering: Lower quality clustering with a silhouette score of 0.34883 and CH index of 846.64226.</a:t>
            </a:r>
            <a:endParaRPr b="1" sz="1600">
              <a:solidFill>
                <a:schemeClr val="dk1"/>
              </a:solidFill>
              <a:latin typeface="Comfortaa"/>
              <a:ea typeface="Comfortaa"/>
              <a:cs typeface="Comfortaa"/>
              <a:sym typeface="Comfortaa"/>
            </a:endParaRPr>
          </a:p>
          <a:p>
            <a:pPr indent="-342900" lvl="0" marL="457200" rtl="0" algn="l">
              <a:spcBef>
                <a:spcPts val="0"/>
              </a:spcBef>
              <a:spcAft>
                <a:spcPts val="0"/>
              </a:spcAft>
              <a:buSzPts val="1800"/>
              <a:buChar char="●"/>
            </a:pPr>
            <a:r>
              <a:rPr b="1" lang="en" sz="1600">
                <a:solidFill>
                  <a:schemeClr val="dk1"/>
                </a:solidFill>
                <a:latin typeface="Comfortaa"/>
                <a:ea typeface="Comfortaa"/>
                <a:cs typeface="Comfortaa"/>
                <a:sym typeface="Comfortaa"/>
              </a:rPr>
              <a:t>SOM (Self Organizing Maps): Moderate clustering quality with a silhouette score of 0.37979 and CH index of 859.89787, better than spectral clustering but significantly lower than both K-means approaches.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Preliminary Findings</a:t>
            </a:r>
            <a:endParaRPr/>
          </a:p>
        </p:txBody>
      </p:sp>
      <p:sp>
        <p:nvSpPr>
          <p:cNvPr id="174" name="Google Shape;174;p35"/>
          <p:cNvSpPr txBox="1"/>
          <p:nvPr>
            <p:ph idx="1" type="body"/>
          </p:nvPr>
        </p:nvSpPr>
        <p:spPr>
          <a:xfrm>
            <a:off x="311700" y="1017725"/>
            <a:ext cx="8520600" cy="4010400"/>
          </a:xfrm>
          <a:prstGeom prst="rect">
            <a:avLst/>
          </a:prstGeom>
        </p:spPr>
        <p:txBody>
          <a:bodyPr anchorCtr="0" anchor="t" bIns="91425" lIns="91425" spcFirstLastPara="1" rIns="91425" wrap="square" tIns="91425">
            <a:noAutofit/>
          </a:bodyPr>
          <a:lstStyle/>
          <a:p>
            <a:pPr indent="-323850" lvl="0" marL="457200" marR="0" rtl="0" algn="l">
              <a:lnSpc>
                <a:spcPct val="115000"/>
              </a:lnSpc>
              <a:spcBef>
                <a:spcPts val="0"/>
              </a:spcBef>
              <a:spcAft>
                <a:spcPts val="0"/>
              </a:spcAft>
              <a:buSzPts val="1500"/>
              <a:buChar char="●"/>
            </a:pPr>
            <a:r>
              <a:rPr b="1" lang="en" sz="1500">
                <a:solidFill>
                  <a:schemeClr val="dk1"/>
                </a:solidFill>
                <a:latin typeface="Comfortaa"/>
                <a:ea typeface="Comfortaa"/>
                <a:cs typeface="Comfortaa"/>
                <a:sym typeface="Comfortaa"/>
              </a:rPr>
              <a:t>Enhanced Clustering Performance: Transitioned from general clustering methods to specifically using K-Means with TSP optimization, which demonstrated significantly improved performance metrics (higher silhouette scores and CH index).</a:t>
            </a:r>
            <a:endParaRPr b="1" sz="1500">
              <a:solidFill>
                <a:schemeClr val="dk1"/>
              </a:solidFill>
              <a:latin typeface="Comfortaa"/>
              <a:ea typeface="Comfortaa"/>
              <a:cs typeface="Comfortaa"/>
              <a:sym typeface="Comfortaa"/>
            </a:endParaRPr>
          </a:p>
          <a:p>
            <a:pPr indent="-323850" lvl="0" marL="457200" marR="0" rtl="0" algn="l">
              <a:lnSpc>
                <a:spcPct val="115000"/>
              </a:lnSpc>
              <a:spcBef>
                <a:spcPts val="1000"/>
              </a:spcBef>
              <a:spcAft>
                <a:spcPts val="0"/>
              </a:spcAft>
              <a:buSzPts val="1500"/>
              <a:buChar char="●"/>
            </a:pPr>
            <a:r>
              <a:rPr b="1" lang="en" sz="1500">
                <a:solidFill>
                  <a:schemeClr val="dk1"/>
                </a:solidFill>
                <a:latin typeface="Comfortaa"/>
                <a:ea typeface="Comfortaa"/>
                <a:cs typeface="Comfortaa"/>
                <a:sym typeface="Comfortaa"/>
              </a:rPr>
              <a:t>Effective Multilingual Data Management: Progressed from initial plans to address multilingual data issues to successfully implementing GoogleTrans API, which improved data classification and usability for clustering.</a:t>
            </a:r>
            <a:endParaRPr b="1" sz="1500">
              <a:solidFill>
                <a:schemeClr val="dk1"/>
              </a:solidFill>
              <a:latin typeface="Comfortaa"/>
              <a:ea typeface="Comfortaa"/>
              <a:cs typeface="Comfortaa"/>
              <a:sym typeface="Comfortaa"/>
            </a:endParaRPr>
          </a:p>
          <a:p>
            <a:pPr indent="-323850" lvl="0" marL="457200" marR="0" rtl="0" algn="l">
              <a:lnSpc>
                <a:spcPct val="115000"/>
              </a:lnSpc>
              <a:spcBef>
                <a:spcPts val="1000"/>
              </a:spcBef>
              <a:spcAft>
                <a:spcPts val="0"/>
              </a:spcAft>
              <a:buSzPts val="1500"/>
              <a:buChar char="●"/>
            </a:pPr>
            <a:r>
              <a:rPr b="1" lang="en" sz="1500">
                <a:solidFill>
                  <a:schemeClr val="dk1"/>
                </a:solidFill>
                <a:latin typeface="Comfortaa"/>
                <a:ea typeface="Comfortaa"/>
                <a:cs typeface="Comfortaa"/>
                <a:sym typeface="Comfortaa"/>
              </a:rPr>
              <a:t>Practical Use of SOM: Advanced the application of Self-Organizing Maps from a theoretical approach to a practical clustering tool, yielding moderate success in address clustering.</a:t>
            </a:r>
            <a:endParaRPr b="1" sz="1500">
              <a:solidFill>
                <a:schemeClr val="dk1"/>
              </a:solidFill>
              <a:latin typeface="Comfortaa"/>
              <a:ea typeface="Comfortaa"/>
              <a:cs typeface="Comfortaa"/>
              <a:sym typeface="Comfortaa"/>
            </a:endParaRPr>
          </a:p>
          <a:p>
            <a:pPr indent="-323850" lvl="0" marL="457200" marR="0" rtl="0" algn="l">
              <a:lnSpc>
                <a:spcPct val="115000"/>
              </a:lnSpc>
              <a:spcBef>
                <a:spcPts val="1000"/>
              </a:spcBef>
              <a:spcAft>
                <a:spcPts val="1000"/>
              </a:spcAft>
              <a:buSzPts val="1500"/>
              <a:buChar char="●"/>
            </a:pPr>
            <a:r>
              <a:rPr b="1" lang="en" sz="1500">
                <a:solidFill>
                  <a:schemeClr val="dk1"/>
                </a:solidFill>
                <a:latin typeface="Comfortaa"/>
                <a:ea typeface="Comfortaa"/>
                <a:cs typeface="Comfortaa"/>
                <a:sym typeface="Comfortaa"/>
              </a:rPr>
              <a:t>Advanced Data Structuring: Evolved from preparing and cleaning data to transforming raw unstructured data into a well-structured tabular format, crucial for effective machine learning processes.</a:t>
            </a:r>
            <a:endParaRPr b="1" sz="1500">
              <a:solidFill>
                <a:schemeClr val="dk1"/>
              </a:solidFill>
              <a:latin typeface="Comfortaa"/>
              <a:ea typeface="Comfortaa"/>
              <a:cs typeface="Comfortaa"/>
              <a:sym typeface="Comforta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UI Interfaces</a:t>
            </a:r>
            <a:endParaRPr/>
          </a:p>
        </p:txBody>
      </p:sp>
      <p:pic>
        <p:nvPicPr>
          <p:cNvPr id="180" name="Google Shape;180;p36"/>
          <p:cNvPicPr preferRelativeResize="0"/>
          <p:nvPr/>
        </p:nvPicPr>
        <p:blipFill rotWithShape="1">
          <a:blip r:embed="rId3">
            <a:alphaModFix/>
          </a:blip>
          <a:srcRect b="0" l="0" r="0" t="14719"/>
          <a:stretch/>
        </p:blipFill>
        <p:spPr>
          <a:xfrm>
            <a:off x="945063" y="1017725"/>
            <a:ext cx="7253873" cy="40051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Visualization</a:t>
            </a:r>
            <a:endParaRPr/>
          </a:p>
        </p:txBody>
      </p:sp>
      <p:pic>
        <p:nvPicPr>
          <p:cNvPr id="186" name="Google Shape;186;p37"/>
          <p:cNvPicPr preferRelativeResize="0"/>
          <p:nvPr/>
        </p:nvPicPr>
        <p:blipFill rotWithShape="1">
          <a:blip r:embed="rId3">
            <a:alphaModFix/>
          </a:blip>
          <a:srcRect b="0" l="0" r="0" t="14624"/>
          <a:stretch/>
        </p:blipFill>
        <p:spPr>
          <a:xfrm>
            <a:off x="311700" y="1186575"/>
            <a:ext cx="5901476" cy="3262076"/>
          </a:xfrm>
          <a:prstGeom prst="rect">
            <a:avLst/>
          </a:prstGeom>
          <a:noFill/>
          <a:ln>
            <a:noFill/>
          </a:ln>
        </p:spPr>
      </p:pic>
      <p:pic>
        <p:nvPicPr>
          <p:cNvPr id="187" name="Google Shape;187;p37"/>
          <p:cNvPicPr preferRelativeResize="0"/>
          <p:nvPr/>
        </p:nvPicPr>
        <p:blipFill rotWithShape="1">
          <a:blip r:embed="rId4">
            <a:alphaModFix/>
          </a:blip>
          <a:srcRect b="14733" l="38934" r="19729" t="40003"/>
          <a:stretch/>
        </p:blipFill>
        <p:spPr>
          <a:xfrm>
            <a:off x="6602150" y="1155125"/>
            <a:ext cx="2155423" cy="1528175"/>
          </a:xfrm>
          <a:prstGeom prst="rect">
            <a:avLst/>
          </a:prstGeom>
          <a:noFill/>
          <a:ln cap="flat" cmpd="sng" w="19050">
            <a:solidFill>
              <a:schemeClr val="lt1"/>
            </a:solidFill>
            <a:prstDash val="solid"/>
            <a:round/>
            <a:headEnd len="sm" w="sm" type="none"/>
            <a:tailEnd len="sm" w="sm" type="none"/>
          </a:ln>
        </p:spPr>
      </p:pic>
      <p:pic>
        <p:nvPicPr>
          <p:cNvPr id="188" name="Google Shape;188;p37"/>
          <p:cNvPicPr preferRelativeResize="0"/>
          <p:nvPr/>
        </p:nvPicPr>
        <p:blipFill rotWithShape="1">
          <a:blip r:embed="rId5">
            <a:alphaModFix/>
          </a:blip>
          <a:srcRect b="14682" l="39031" r="19695" t="40027"/>
          <a:stretch/>
        </p:blipFill>
        <p:spPr>
          <a:xfrm>
            <a:off x="6602150" y="2873816"/>
            <a:ext cx="2230149" cy="1584484"/>
          </a:xfrm>
          <a:prstGeom prst="rect">
            <a:avLst/>
          </a:prstGeom>
          <a:noFill/>
          <a:ln cap="flat" cmpd="sng" w="19050">
            <a:solidFill>
              <a:schemeClr val="lt1"/>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8"/>
          <p:cNvSpPr txBox="1"/>
          <p:nvPr>
            <p:ph type="title"/>
          </p:nvPr>
        </p:nvSpPr>
        <p:spPr>
          <a:xfrm>
            <a:off x="303600" y="1883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Plan</a:t>
            </a:r>
            <a:endParaRPr/>
          </a:p>
        </p:txBody>
      </p:sp>
      <p:graphicFrame>
        <p:nvGraphicFramePr>
          <p:cNvPr id="194" name="Google Shape;194;p38"/>
          <p:cNvGraphicFramePr/>
          <p:nvPr/>
        </p:nvGraphicFramePr>
        <p:xfrm>
          <a:off x="328675" y="761075"/>
          <a:ext cx="3000000" cy="3000000"/>
        </p:xfrm>
        <a:graphic>
          <a:graphicData uri="http://schemas.openxmlformats.org/drawingml/2006/table">
            <a:tbl>
              <a:tblPr>
                <a:noFill/>
                <a:tableStyleId>{6DD8E50C-BB0D-45A3-A413-9A26FBC25F60}</a:tableStyleId>
              </a:tblPr>
              <a:tblGrid>
                <a:gridCol w="2075900"/>
                <a:gridCol w="3026075"/>
                <a:gridCol w="1151175"/>
                <a:gridCol w="2217300"/>
              </a:tblGrid>
              <a:tr h="389950">
                <a:tc>
                  <a:txBody>
                    <a:bodyPr/>
                    <a:lstStyle/>
                    <a:p>
                      <a:pPr indent="0" lvl="0" marL="0" rtl="0" algn="ctr">
                        <a:spcBef>
                          <a:spcPts val="0"/>
                        </a:spcBef>
                        <a:spcAft>
                          <a:spcPts val="0"/>
                        </a:spcAft>
                        <a:buNone/>
                      </a:pPr>
                      <a:r>
                        <a:rPr lang="en" sz="1300">
                          <a:solidFill>
                            <a:srgbClr val="FFFFFF"/>
                          </a:solidFill>
                          <a:latin typeface="Comfortaa Medium"/>
                          <a:ea typeface="Comfortaa Medium"/>
                          <a:cs typeface="Comfortaa Medium"/>
                          <a:sym typeface="Comfortaa Medium"/>
                        </a:rPr>
                        <a:t>Task</a:t>
                      </a:r>
                      <a:endParaRPr sz="13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rgbClr val="FFFFFF"/>
                          </a:solidFill>
                          <a:latin typeface="Comfortaa Medium"/>
                          <a:ea typeface="Comfortaa Medium"/>
                          <a:cs typeface="Comfortaa Medium"/>
                          <a:sym typeface="Comfortaa Medium"/>
                        </a:rPr>
                        <a:t>Description</a:t>
                      </a:r>
                      <a:endParaRPr sz="13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rgbClr val="FFFFFF"/>
                          </a:solidFill>
                          <a:latin typeface="Comfortaa Medium"/>
                          <a:ea typeface="Comfortaa Medium"/>
                          <a:cs typeface="Comfortaa Medium"/>
                          <a:sym typeface="Comfortaa Medium"/>
                        </a:rPr>
                        <a:t>Deadline</a:t>
                      </a:r>
                      <a:endParaRPr sz="13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rgbClr val="FFFFFF"/>
                          </a:solidFill>
                          <a:latin typeface="Comfortaa Medium"/>
                          <a:ea typeface="Comfortaa Medium"/>
                          <a:cs typeface="Comfortaa Medium"/>
                          <a:sym typeface="Comfortaa Medium"/>
                        </a:rPr>
                        <a:t>Division of Work</a:t>
                      </a:r>
                      <a:endParaRPr sz="13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479975">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Reference &amp; Problems</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Collecting information and reference. </a:t>
                      </a:r>
                      <a:endParaRPr sz="900">
                        <a:solidFill>
                          <a:srgbClr val="FFFFFF"/>
                        </a:solidFill>
                        <a:latin typeface="Comfortaa Medium"/>
                        <a:ea typeface="Comfortaa Medium"/>
                        <a:cs typeface="Comfortaa Medium"/>
                        <a:sym typeface="Comfortaa Medium"/>
                      </a:endParaRPr>
                    </a:p>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Analyze the difficulties that we are facing.</a:t>
                      </a:r>
                      <a:endParaRPr sz="9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02/19/2024</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Xinyuan Wang</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479975">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Challenge Definition</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Identify the specific logical challenges.</a:t>
                      </a:r>
                      <a:endParaRPr sz="900">
                        <a:solidFill>
                          <a:srgbClr val="FFFFFF"/>
                        </a:solidFill>
                        <a:latin typeface="Comfortaa Medium"/>
                        <a:ea typeface="Comfortaa Medium"/>
                        <a:cs typeface="Comfortaa Medium"/>
                        <a:sym typeface="Comfortaa Medium"/>
                      </a:endParaRPr>
                    </a:p>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Get corresponding solutions for the challenges.</a:t>
                      </a:r>
                      <a:endParaRPr sz="9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02/26/2024</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Aditya Mehta</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479975">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Dataset Preparation</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Gather and download datasets we need.</a:t>
                      </a:r>
                      <a:endParaRPr sz="900">
                        <a:solidFill>
                          <a:srgbClr val="FFFFFF"/>
                        </a:solidFill>
                        <a:latin typeface="Comfortaa Medium"/>
                        <a:ea typeface="Comfortaa Medium"/>
                        <a:cs typeface="Comfortaa Medium"/>
                        <a:sym typeface="Comfortaa Medium"/>
                      </a:endParaRPr>
                    </a:p>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Perform data sorting and organizing.</a:t>
                      </a:r>
                      <a:endParaRPr sz="9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03/11/2024</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Manav Kamlesh Parmar</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629950">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Method Development</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Select and evaluate ML and DL models.</a:t>
                      </a:r>
                      <a:endParaRPr sz="900">
                        <a:solidFill>
                          <a:srgbClr val="FFFFFF"/>
                        </a:solidFill>
                        <a:latin typeface="Comfortaa Medium"/>
                        <a:ea typeface="Comfortaa Medium"/>
                        <a:cs typeface="Comfortaa Medium"/>
                        <a:sym typeface="Comfortaa Medium"/>
                      </a:endParaRPr>
                    </a:p>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Optimize models through tests and develop functional UI.</a:t>
                      </a:r>
                      <a:endParaRPr sz="9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03/25/2024</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Soumya Gupta</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629950">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Implementation &amp; Test</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Ready for Project Presentation on April 1, 2024.</a:t>
                      </a:r>
                      <a:endParaRPr sz="900">
                        <a:solidFill>
                          <a:srgbClr val="FFFFFF"/>
                        </a:solidFill>
                        <a:latin typeface="Comfortaa Medium"/>
                        <a:ea typeface="Comfortaa Medium"/>
                        <a:cs typeface="Comfortaa Medium"/>
                        <a:sym typeface="Comfortaa Medium"/>
                      </a:endParaRPr>
                    </a:p>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Apply selected ML and DL models to cluster address datasets.</a:t>
                      </a:r>
                      <a:endParaRPr sz="9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04/01/2024</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Vanshaj Gupta</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629950">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Result Analysis</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Ready for Group Demo Presentation on April 22, 2024. Optimize the models based on analysis to improve performance.</a:t>
                      </a:r>
                      <a:endParaRPr sz="9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04/22/2024</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Everyone Presentation</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530825">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Conclusion</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rgbClr val="FFFFFF"/>
                          </a:solidFill>
                          <a:latin typeface="Comfortaa Medium"/>
                          <a:ea typeface="Comfortaa Medium"/>
                          <a:cs typeface="Comfortaa Medium"/>
                          <a:sym typeface="Comfortaa Medium"/>
                        </a:rPr>
                        <a:t>Ready to turn in Final Project Report on May 1, 2024. Propose directions for future research including possible applications.</a:t>
                      </a:r>
                      <a:endParaRPr sz="9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04/29/2024</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rgbClr val="FFFFFF"/>
                          </a:solidFill>
                          <a:latin typeface="Comfortaa Medium"/>
                          <a:ea typeface="Comfortaa Medium"/>
                          <a:cs typeface="Comfortaa Medium"/>
                          <a:sym typeface="Comfortaa Medium"/>
                        </a:rPr>
                        <a:t>Andi Lian</a:t>
                      </a:r>
                      <a:endParaRPr sz="1100">
                        <a:solidFill>
                          <a:srgbClr val="FFFFFF"/>
                        </a:solidFill>
                        <a:latin typeface="Comfortaa Medium"/>
                        <a:ea typeface="Comfortaa Medium"/>
                        <a:cs typeface="Comfortaa Medium"/>
                        <a:sym typeface="Comfortaa Medium"/>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GitHub Repository Link</a:t>
            </a:r>
            <a:endParaRPr/>
          </a:p>
        </p:txBody>
      </p:sp>
      <p:sp>
        <p:nvSpPr>
          <p:cNvPr id="200" name="Google Shape;200;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1600">
                <a:solidFill>
                  <a:schemeClr val="dk1"/>
                </a:solidFill>
                <a:latin typeface="Comfortaa"/>
                <a:ea typeface="Comfortaa"/>
                <a:cs typeface="Comfortaa"/>
                <a:sym typeface="Comfortaa"/>
              </a:rPr>
              <a:t>https://github.com/Vanshaj5101/Address-Clustering-Optimization/tree/main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None/>
            </a:pPr>
            <a:r>
              <a:rPr lang="en"/>
              <a:t>Problem Definition</a:t>
            </a:r>
            <a:endParaRPr/>
          </a:p>
          <a:p>
            <a:pPr indent="0" lvl="0" marL="0" marR="0" rtl="0" algn="l">
              <a:lnSpc>
                <a:spcPct val="100000"/>
              </a:lnSpc>
              <a:spcBef>
                <a:spcPts val="0"/>
              </a:spcBef>
              <a:spcAft>
                <a:spcPts val="0"/>
              </a:spcAft>
              <a:buNone/>
            </a:pPr>
            <a:r>
              <a:t/>
            </a:r>
            <a:endParaRPr/>
          </a:p>
        </p:txBody>
      </p:sp>
      <p:sp>
        <p:nvSpPr>
          <p:cNvPr id="112" name="Google Shape;11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Clr>
                <a:schemeClr val="dk1"/>
              </a:buClr>
              <a:buSzPts val="1600"/>
              <a:buFont typeface="Comfortaa Medium"/>
              <a:buChar char="●"/>
            </a:pPr>
            <a:r>
              <a:rPr lang="en" sz="1600">
                <a:solidFill>
                  <a:schemeClr val="dk1"/>
                </a:solidFill>
                <a:latin typeface="Comfortaa Medium"/>
                <a:ea typeface="Comfortaa Medium"/>
                <a:cs typeface="Comfortaa Medium"/>
                <a:sym typeface="Comfortaa Medium"/>
              </a:rPr>
              <a:t>The project is dedicated to overcoming the challenges of address clustering in densely populated areas like India, where non-standardized and incomplete address data often impedes efficient delivery and logistical operations.</a:t>
            </a:r>
            <a:endParaRPr sz="1600">
              <a:solidFill>
                <a:schemeClr val="dk1"/>
              </a:solidFill>
              <a:latin typeface="Comfortaa Medium"/>
              <a:ea typeface="Comfortaa Medium"/>
              <a:cs typeface="Comfortaa Medium"/>
              <a:sym typeface="Comfortaa Medium"/>
            </a:endParaRPr>
          </a:p>
          <a:p>
            <a:pPr indent="-330200" lvl="0" marL="457200" rtl="0" algn="l">
              <a:spcBef>
                <a:spcPts val="1000"/>
              </a:spcBef>
              <a:spcAft>
                <a:spcPts val="0"/>
              </a:spcAft>
              <a:buClr>
                <a:schemeClr val="dk1"/>
              </a:buClr>
              <a:buSzPts val="1600"/>
              <a:buFont typeface="Comfortaa Medium"/>
              <a:buChar char="●"/>
            </a:pPr>
            <a:r>
              <a:rPr lang="en" sz="1600">
                <a:solidFill>
                  <a:schemeClr val="dk1"/>
                </a:solidFill>
                <a:latin typeface="Comfortaa Medium"/>
                <a:ea typeface="Comfortaa Medium"/>
                <a:cs typeface="Comfortaa Medium"/>
                <a:sym typeface="Comfortaa Medium"/>
              </a:rPr>
              <a:t>By leveraging advanced Machine Learning (ML) and Deep Learning (DL) techniques, it aims to systematically organize addresses into cohesive clusters based on proximity.</a:t>
            </a:r>
            <a:endParaRPr sz="1600">
              <a:solidFill>
                <a:schemeClr val="dk1"/>
              </a:solidFill>
              <a:latin typeface="Comfortaa Medium"/>
              <a:ea typeface="Comfortaa Medium"/>
              <a:cs typeface="Comfortaa Medium"/>
              <a:sym typeface="Comfortaa Medium"/>
            </a:endParaRPr>
          </a:p>
          <a:p>
            <a:pPr indent="-330200" lvl="0" marL="457200" rtl="0" algn="l">
              <a:spcBef>
                <a:spcPts val="1000"/>
              </a:spcBef>
              <a:spcAft>
                <a:spcPts val="1000"/>
              </a:spcAft>
              <a:buClr>
                <a:schemeClr val="dk1"/>
              </a:buClr>
              <a:buSzPts val="1600"/>
              <a:buFont typeface="Comfortaa Medium"/>
              <a:buChar char="●"/>
            </a:pPr>
            <a:r>
              <a:rPr lang="en" sz="1600">
                <a:solidFill>
                  <a:schemeClr val="dk1"/>
                </a:solidFill>
                <a:latin typeface="Comfortaa Medium"/>
                <a:ea typeface="Comfortaa Medium"/>
                <a:cs typeface="Comfortaa Medium"/>
                <a:sym typeface="Comfortaa Medium"/>
              </a:rPr>
              <a:t>This initiative is crucial for enhancing delivery route optimization, reducing transit times, and improving address verification processes, ultimately facilitating more effective and cost-efficient logistics solutions in complex urban environments.</a:t>
            </a:r>
            <a:endParaRPr sz="1600">
              <a:solidFill>
                <a:schemeClr val="dk1"/>
              </a:solidFill>
              <a:latin typeface="Comfortaa Medium"/>
              <a:ea typeface="Comfortaa Medium"/>
              <a:cs typeface="Comfortaa Medium"/>
              <a:sym typeface="Comfortaa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System Architecture &amp; Algorithms</a:t>
            </a:r>
            <a:endParaRPr/>
          </a:p>
        </p:txBody>
      </p:sp>
      <p:pic>
        <p:nvPicPr>
          <p:cNvPr id="118" name="Google Shape;118;p27"/>
          <p:cNvPicPr preferRelativeResize="0"/>
          <p:nvPr/>
        </p:nvPicPr>
        <p:blipFill>
          <a:blip r:embed="rId3">
            <a:alphaModFix/>
          </a:blip>
          <a:stretch>
            <a:fillRect/>
          </a:stretch>
        </p:blipFill>
        <p:spPr>
          <a:xfrm>
            <a:off x="887325" y="1229150"/>
            <a:ext cx="7369349" cy="34653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System Architecture &amp; Algorithms</a:t>
            </a:r>
            <a:endParaRPr/>
          </a:p>
        </p:txBody>
      </p:sp>
      <p:sp>
        <p:nvSpPr>
          <p:cNvPr id="124" name="Google Shape;124;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just">
              <a:spcBef>
                <a:spcPts val="0"/>
              </a:spcBef>
              <a:spcAft>
                <a:spcPts val="0"/>
              </a:spcAft>
              <a:buClr>
                <a:schemeClr val="dk1"/>
              </a:buClr>
              <a:buSzPts val="1600"/>
              <a:buFont typeface="Comfortaa Medium"/>
              <a:buChar char="●"/>
            </a:pPr>
            <a:r>
              <a:rPr b="1" lang="en" sz="1600">
                <a:solidFill>
                  <a:schemeClr val="dk1"/>
                </a:solidFill>
                <a:latin typeface="Comfortaa"/>
                <a:ea typeface="Comfortaa"/>
                <a:cs typeface="Comfortaa"/>
                <a:sym typeface="Comfortaa"/>
              </a:rPr>
              <a:t>K-Means++ with TSP</a:t>
            </a:r>
            <a:r>
              <a:rPr lang="en" sz="1600">
                <a:solidFill>
                  <a:schemeClr val="dk1"/>
                </a:solidFill>
                <a:latin typeface="Comfortaa Medium"/>
                <a:ea typeface="Comfortaa Medium"/>
                <a:cs typeface="Comfortaa Medium"/>
                <a:sym typeface="Comfortaa Medium"/>
              </a:rPr>
              <a:t> - K-Means++ ensures smarter initialization of centroids and improves the quality of the clustering. To find the optimal number of K that fits our problem, we are defining clusters such that total routing distance to traverse all the points within a cluster is less then the defined threshold (distance in meters).</a:t>
            </a:r>
            <a:endParaRPr sz="1600">
              <a:solidFill>
                <a:schemeClr val="dk1"/>
              </a:solidFill>
              <a:latin typeface="Comfortaa Medium"/>
              <a:ea typeface="Comfortaa Medium"/>
              <a:cs typeface="Comfortaa Medium"/>
              <a:sym typeface="Comfortaa Medium"/>
            </a:endParaRPr>
          </a:p>
          <a:p>
            <a:pPr indent="-330200" lvl="0" marL="457200" rtl="0" algn="l">
              <a:spcBef>
                <a:spcPts val="1000"/>
              </a:spcBef>
              <a:spcAft>
                <a:spcPts val="0"/>
              </a:spcAft>
              <a:buClr>
                <a:schemeClr val="dk1"/>
              </a:buClr>
              <a:buSzPts val="1600"/>
              <a:buFont typeface="Comfortaa Medium"/>
              <a:buChar char="●"/>
            </a:pPr>
            <a:r>
              <a:rPr lang="en" sz="1600">
                <a:solidFill>
                  <a:schemeClr val="dk1"/>
                </a:solidFill>
                <a:latin typeface="Comfortaa Medium"/>
                <a:ea typeface="Comfortaa Medium"/>
                <a:cs typeface="Comfortaa Medium"/>
                <a:sym typeface="Comfortaa Medium"/>
              </a:rPr>
              <a:t>SOM (Self Organizing Maps) - SOM allow us to efficiently define clusters as it functions differently as other artificial neural networks, it doesn’t learn by backpropagation with SGD, it use competitive learning to adjust weights in neurons.</a:t>
            </a:r>
            <a:endParaRPr sz="1600">
              <a:solidFill>
                <a:schemeClr val="dk1"/>
              </a:solidFill>
              <a:latin typeface="Comfortaa Medium"/>
              <a:ea typeface="Comfortaa Medium"/>
              <a:cs typeface="Comfortaa Medium"/>
              <a:sym typeface="Comfortaa Medium"/>
            </a:endParaRPr>
          </a:p>
          <a:p>
            <a:pPr indent="-330200" lvl="1" marL="914400" rtl="0" algn="l">
              <a:spcBef>
                <a:spcPts val="1000"/>
              </a:spcBef>
              <a:spcAft>
                <a:spcPts val="1000"/>
              </a:spcAft>
              <a:buClr>
                <a:schemeClr val="dk1"/>
              </a:buClr>
              <a:buSzPts val="1600"/>
              <a:buFont typeface="Comfortaa Medium"/>
              <a:buChar char="○"/>
            </a:pPr>
            <a:r>
              <a:rPr lang="en" sz="1600">
                <a:solidFill>
                  <a:schemeClr val="dk1"/>
                </a:solidFill>
                <a:latin typeface="Comfortaa Medium"/>
                <a:ea typeface="Comfortaa Medium"/>
                <a:cs typeface="Comfortaa Medium"/>
                <a:sym typeface="Comfortaa Medium"/>
              </a:rPr>
              <a:t>It consists of 3 steps: Competition, Cooperation, Adaption</a:t>
            </a:r>
            <a:endParaRPr sz="1600">
              <a:solidFill>
                <a:schemeClr val="dk1"/>
              </a:solidFill>
              <a:latin typeface="Comfortaa Medium"/>
              <a:ea typeface="Comfortaa Medium"/>
              <a:cs typeface="Comfortaa Medium"/>
              <a:sym typeface="Comfortaa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System Architecture &amp; Algorithms</a:t>
            </a:r>
            <a:endParaRPr/>
          </a:p>
        </p:txBody>
      </p:sp>
      <p:sp>
        <p:nvSpPr>
          <p:cNvPr id="130" name="Google Shape;130;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just">
              <a:spcBef>
                <a:spcPts val="0"/>
              </a:spcBef>
              <a:spcAft>
                <a:spcPts val="0"/>
              </a:spcAft>
              <a:buClr>
                <a:schemeClr val="dk1"/>
              </a:buClr>
              <a:buSzPts val="1600"/>
              <a:buFont typeface="Comfortaa Medium"/>
              <a:buChar char="●"/>
            </a:pPr>
            <a:r>
              <a:rPr b="1" lang="en" sz="1600">
                <a:solidFill>
                  <a:schemeClr val="dk1"/>
                </a:solidFill>
                <a:latin typeface="Comfortaa"/>
                <a:ea typeface="Comfortaa"/>
                <a:cs typeface="Comfortaa"/>
                <a:sym typeface="Comfortaa"/>
              </a:rPr>
              <a:t>Equal Size Spectral Clustering - Spectral clustering is a popular machine learning technique used for clustering data, including geospatial data using latitudinal and longitudinal information.</a:t>
            </a:r>
            <a:endParaRPr b="1" sz="1600">
              <a:solidFill>
                <a:schemeClr val="dk1"/>
              </a:solidFill>
              <a:latin typeface="Comfortaa"/>
              <a:ea typeface="Comfortaa"/>
              <a:cs typeface="Comfortaa"/>
              <a:sym typeface="Comfortaa"/>
            </a:endParaRPr>
          </a:p>
          <a:p>
            <a:pPr indent="-330200" lvl="1" marL="914400" rtl="0" algn="just">
              <a:spcBef>
                <a:spcPts val="1000"/>
              </a:spcBef>
              <a:spcAft>
                <a:spcPts val="0"/>
              </a:spcAft>
              <a:buClr>
                <a:schemeClr val="dk1"/>
              </a:buClr>
              <a:buSzPts val="1600"/>
              <a:buFont typeface="Comfortaa"/>
              <a:buChar char="○"/>
            </a:pPr>
            <a:r>
              <a:rPr b="1" lang="en" sz="1600">
                <a:solidFill>
                  <a:schemeClr val="dk1"/>
                </a:solidFill>
                <a:latin typeface="Comfortaa"/>
                <a:ea typeface="Comfortaa"/>
                <a:cs typeface="Comfortaa"/>
                <a:sym typeface="Comfortaa"/>
              </a:rPr>
              <a:t>Spectral clustering is very powerful at aggregating spatial data because it identifies communities of nodes in a graph based on the edges connecting them. </a:t>
            </a:r>
            <a:endParaRPr b="1" sz="1600">
              <a:solidFill>
                <a:schemeClr val="dk1"/>
              </a:solidFill>
              <a:latin typeface="Comfortaa"/>
              <a:ea typeface="Comfortaa"/>
              <a:cs typeface="Comfortaa"/>
              <a:sym typeface="Comfortaa"/>
            </a:endParaRPr>
          </a:p>
          <a:p>
            <a:pPr indent="0" lvl="0" marL="0" rtl="0" algn="l">
              <a:spcBef>
                <a:spcPts val="1000"/>
              </a:spcBef>
              <a:spcAft>
                <a:spcPts val="1000"/>
              </a:spcAft>
              <a:buNone/>
            </a:pPr>
            <a:r>
              <a:t/>
            </a:r>
            <a:endParaRPr sz="1600">
              <a:solidFill>
                <a:schemeClr val="dk1"/>
              </a:solidFill>
              <a:latin typeface="Comfortaa Medium"/>
              <a:ea typeface="Comfortaa Medium"/>
              <a:cs typeface="Comfortaa Medium"/>
              <a:sym typeface="Comfortaa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Datasets</a:t>
            </a:r>
            <a:endParaRPr/>
          </a:p>
        </p:txBody>
      </p:sp>
      <p:pic>
        <p:nvPicPr>
          <p:cNvPr id="136" name="Google Shape;136;p30"/>
          <p:cNvPicPr preferRelativeResize="0"/>
          <p:nvPr/>
        </p:nvPicPr>
        <p:blipFill>
          <a:blip r:embed="rId3">
            <a:alphaModFix/>
          </a:blip>
          <a:stretch>
            <a:fillRect/>
          </a:stretch>
        </p:blipFill>
        <p:spPr>
          <a:xfrm>
            <a:off x="311700" y="2161313"/>
            <a:ext cx="5645950" cy="2624375"/>
          </a:xfrm>
          <a:prstGeom prst="rect">
            <a:avLst/>
          </a:prstGeom>
          <a:noFill/>
          <a:ln>
            <a:noFill/>
          </a:ln>
        </p:spPr>
      </p:pic>
      <p:pic>
        <p:nvPicPr>
          <p:cNvPr id="137" name="Google Shape;137;p30"/>
          <p:cNvPicPr preferRelativeResize="0"/>
          <p:nvPr/>
        </p:nvPicPr>
        <p:blipFill>
          <a:blip r:embed="rId4">
            <a:alphaModFix/>
          </a:blip>
          <a:stretch>
            <a:fillRect/>
          </a:stretch>
        </p:blipFill>
        <p:spPr>
          <a:xfrm>
            <a:off x="5957650" y="2571738"/>
            <a:ext cx="2874650" cy="1048869"/>
          </a:xfrm>
          <a:prstGeom prst="rect">
            <a:avLst/>
          </a:prstGeom>
          <a:noFill/>
          <a:ln>
            <a:noFill/>
          </a:ln>
        </p:spPr>
      </p:pic>
      <p:pic>
        <p:nvPicPr>
          <p:cNvPr id="138" name="Google Shape;138;p30"/>
          <p:cNvPicPr preferRelativeResize="0"/>
          <p:nvPr/>
        </p:nvPicPr>
        <p:blipFill>
          <a:blip r:embed="rId5">
            <a:alphaModFix/>
          </a:blip>
          <a:stretch>
            <a:fillRect/>
          </a:stretch>
        </p:blipFill>
        <p:spPr>
          <a:xfrm>
            <a:off x="5957650" y="3620593"/>
            <a:ext cx="2874651" cy="773532"/>
          </a:xfrm>
          <a:prstGeom prst="rect">
            <a:avLst/>
          </a:prstGeom>
          <a:noFill/>
          <a:ln>
            <a:noFill/>
          </a:ln>
        </p:spPr>
      </p:pic>
      <p:sp>
        <p:nvSpPr>
          <p:cNvPr id="139" name="Google Shape;139;p30"/>
          <p:cNvSpPr txBox="1"/>
          <p:nvPr>
            <p:ph idx="1" type="body"/>
          </p:nvPr>
        </p:nvSpPr>
        <p:spPr>
          <a:xfrm>
            <a:off x="311700" y="1017725"/>
            <a:ext cx="8520600" cy="11436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n" sz="1100">
                <a:solidFill>
                  <a:schemeClr val="dk1"/>
                </a:solidFill>
              </a:rPr>
              <a:t>Data is collected from a Github repository hosted by a Machine Learning Research Group at Universite Laval named GRAAL / GRAIL [3].</a:t>
            </a:r>
            <a:endParaRPr sz="1100">
              <a:solidFill>
                <a:schemeClr val="dk1"/>
              </a:solidFill>
            </a:endParaRPr>
          </a:p>
          <a:p>
            <a:pPr indent="0" lvl="0" marL="0" rtl="0" algn="l">
              <a:lnSpc>
                <a:spcPct val="100000"/>
              </a:lnSpc>
              <a:spcBef>
                <a:spcPts val="1200"/>
              </a:spcBef>
              <a:spcAft>
                <a:spcPts val="0"/>
              </a:spcAft>
              <a:buNone/>
            </a:pPr>
            <a:r>
              <a:rPr lang="en" sz="1100">
                <a:solidFill>
                  <a:schemeClr val="dk1"/>
                </a:solidFill>
              </a:rPr>
              <a:t>Data extracted from multiple sources is cleaned and combined into one dataframe to proceed with geocoding, and while geocoding, we found some addresses to have multiple partial matches for the raw addresses, so it was ideal to extract all the matches into “formatted addresses”.</a:t>
            </a:r>
            <a:endParaRPr sz="1100">
              <a:solidFill>
                <a:schemeClr val="dk1"/>
              </a:solidFill>
            </a:endParaRPr>
          </a:p>
          <a:p>
            <a:pPr indent="0" lvl="0" marL="0" rtl="0" algn="l">
              <a:lnSpc>
                <a:spcPct val="100000"/>
              </a:lnSpc>
              <a:spcBef>
                <a:spcPts val="1200"/>
              </a:spcBef>
              <a:spcAft>
                <a:spcPts val="1200"/>
              </a:spcAft>
              <a:buNone/>
            </a:pPr>
            <a:r>
              <a:rPr lang="en" sz="1100">
                <a:solidFill>
                  <a:schemeClr val="dk1"/>
                </a:solidFill>
              </a:rPr>
              <a:t>Further, we found out the pincodes with maximum number of </a:t>
            </a:r>
            <a:r>
              <a:rPr lang="en" sz="1100">
                <a:solidFill>
                  <a:schemeClr val="dk1"/>
                </a:solidFill>
              </a:rPr>
              <a:t>addresses</a:t>
            </a:r>
            <a:r>
              <a:rPr lang="en" sz="1100">
                <a:solidFill>
                  <a:schemeClr val="dk1"/>
                </a:solidFill>
              </a:rPr>
              <a:t> and </a:t>
            </a:r>
            <a:r>
              <a:rPr lang="en" sz="1100">
                <a:solidFill>
                  <a:schemeClr val="dk1"/>
                </a:solidFill>
              </a:rPr>
              <a:t>filtered</a:t>
            </a:r>
            <a:r>
              <a:rPr lang="en" sz="1100">
                <a:solidFill>
                  <a:schemeClr val="dk1"/>
                </a:solidFill>
              </a:rPr>
              <a:t> out the dataset for testing clustering within that region.</a:t>
            </a:r>
            <a:endParaRPr sz="11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Preprocessing</a:t>
            </a:r>
            <a:endParaRPr/>
          </a:p>
        </p:txBody>
      </p:sp>
      <p:pic>
        <p:nvPicPr>
          <p:cNvPr id="145" name="Google Shape;145;p31"/>
          <p:cNvPicPr preferRelativeResize="0"/>
          <p:nvPr/>
        </p:nvPicPr>
        <p:blipFill>
          <a:blip r:embed="rId3">
            <a:alphaModFix/>
          </a:blip>
          <a:stretch>
            <a:fillRect/>
          </a:stretch>
        </p:blipFill>
        <p:spPr>
          <a:xfrm>
            <a:off x="152400" y="1170125"/>
            <a:ext cx="8839200" cy="2254378"/>
          </a:xfrm>
          <a:prstGeom prst="rect">
            <a:avLst/>
          </a:prstGeom>
          <a:noFill/>
          <a:ln>
            <a:noFill/>
          </a:ln>
        </p:spPr>
      </p:pic>
      <p:sp>
        <p:nvSpPr>
          <p:cNvPr id="146" name="Google Shape;146;p31"/>
          <p:cNvSpPr txBox="1"/>
          <p:nvPr/>
        </p:nvSpPr>
        <p:spPr>
          <a:xfrm>
            <a:off x="152400" y="4108850"/>
            <a:ext cx="8839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sz="1100">
                <a:solidFill>
                  <a:schemeClr val="dk1"/>
                </a:solidFill>
                <a:latin typeface="Average"/>
                <a:ea typeface="Average"/>
                <a:cs typeface="Average"/>
                <a:sym typeface="Average"/>
              </a:rPr>
              <a:t>To begin with, the raw data is in unstructured manner. In order to transform the data into structured form, the team designed a script to convert the data into tabular form. Through this procedure, the team accomplished a data set to employ further data processing methods including data cleaning, modeling and sampling.</a:t>
            </a:r>
            <a:endParaRPr sz="1100">
              <a:solidFill>
                <a:schemeClr val="dk1"/>
              </a:solidFill>
              <a:latin typeface="Average"/>
              <a:ea typeface="Average"/>
              <a:cs typeface="Average"/>
              <a:sym typeface="Average"/>
            </a:endParaRPr>
          </a:p>
        </p:txBody>
      </p:sp>
      <p:sp>
        <p:nvSpPr>
          <p:cNvPr id="147" name="Google Shape;147;p31"/>
          <p:cNvSpPr txBox="1"/>
          <p:nvPr/>
        </p:nvSpPr>
        <p:spPr>
          <a:xfrm>
            <a:off x="345950" y="3483575"/>
            <a:ext cx="4336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sz="1100">
                <a:solidFill>
                  <a:schemeClr val="dk1"/>
                </a:solidFill>
                <a:latin typeface="Average"/>
                <a:ea typeface="Average"/>
                <a:cs typeface="Average"/>
                <a:sym typeface="Average"/>
              </a:rPr>
              <a:t>Fig 1: The data in the raw form is unstructured and unorganized</a:t>
            </a:r>
            <a:endParaRPr sz="1100">
              <a:solidFill>
                <a:schemeClr val="dk1"/>
              </a:solidFill>
              <a:latin typeface="Average"/>
              <a:ea typeface="Average"/>
              <a:cs typeface="Average"/>
              <a:sym typeface="Average"/>
            </a:endParaRPr>
          </a:p>
        </p:txBody>
      </p:sp>
      <p:sp>
        <p:nvSpPr>
          <p:cNvPr id="148" name="Google Shape;148;p31"/>
          <p:cNvSpPr txBox="1"/>
          <p:nvPr/>
        </p:nvSpPr>
        <p:spPr>
          <a:xfrm>
            <a:off x="4737625" y="3483575"/>
            <a:ext cx="4179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sz="1100">
                <a:solidFill>
                  <a:schemeClr val="dk1"/>
                </a:solidFill>
                <a:latin typeface="Average"/>
                <a:ea typeface="Average"/>
                <a:cs typeface="Average"/>
                <a:sym typeface="Average"/>
              </a:rPr>
              <a:t>Fig 2: Dataset after transforming the data into tabular form</a:t>
            </a:r>
            <a:endParaRPr sz="1100">
              <a:solidFill>
                <a:schemeClr val="dk1"/>
              </a:solidFill>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Preprocessing</a:t>
            </a:r>
            <a:endParaRPr/>
          </a:p>
        </p:txBody>
      </p:sp>
      <p:pic>
        <p:nvPicPr>
          <p:cNvPr id="154" name="Google Shape;154;p32"/>
          <p:cNvPicPr preferRelativeResize="0"/>
          <p:nvPr/>
        </p:nvPicPr>
        <p:blipFill>
          <a:blip r:embed="rId3">
            <a:alphaModFix/>
          </a:blip>
          <a:stretch>
            <a:fillRect/>
          </a:stretch>
        </p:blipFill>
        <p:spPr>
          <a:xfrm>
            <a:off x="311699" y="1017725"/>
            <a:ext cx="5618799" cy="3457724"/>
          </a:xfrm>
          <a:prstGeom prst="rect">
            <a:avLst/>
          </a:prstGeom>
          <a:noFill/>
          <a:ln>
            <a:noFill/>
          </a:ln>
        </p:spPr>
      </p:pic>
      <p:sp>
        <p:nvSpPr>
          <p:cNvPr id="155" name="Google Shape;155;p32"/>
          <p:cNvSpPr txBox="1"/>
          <p:nvPr/>
        </p:nvSpPr>
        <p:spPr>
          <a:xfrm>
            <a:off x="6126050" y="1017725"/>
            <a:ext cx="2865600" cy="25551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Clr>
                <a:schemeClr val="dk1"/>
              </a:buClr>
              <a:buSzPts val="1100"/>
              <a:buFont typeface="Average"/>
              <a:buAutoNum type="arabicPeriod"/>
            </a:pPr>
            <a:r>
              <a:rPr lang="en" sz="1100">
                <a:solidFill>
                  <a:schemeClr val="dk1"/>
                </a:solidFill>
                <a:latin typeface="Average"/>
                <a:ea typeface="Average"/>
                <a:cs typeface="Average"/>
                <a:sym typeface="Average"/>
              </a:rPr>
              <a:t>As the second phase, the team added derived data such as addresses concatenating Street Number, Street Name, and Unit into Street</a:t>
            </a:r>
            <a:endParaRPr sz="1100">
              <a:solidFill>
                <a:schemeClr val="dk1"/>
              </a:solidFill>
              <a:latin typeface="Average"/>
              <a:ea typeface="Average"/>
              <a:cs typeface="Average"/>
              <a:sym typeface="Average"/>
            </a:endParaRPr>
          </a:p>
          <a:p>
            <a:pPr indent="-298450" lvl="0" marL="457200" rtl="0" algn="l">
              <a:spcBef>
                <a:spcPts val="0"/>
              </a:spcBef>
              <a:spcAft>
                <a:spcPts val="0"/>
              </a:spcAft>
              <a:buClr>
                <a:schemeClr val="dk1"/>
              </a:buClr>
              <a:buSzPts val="1100"/>
              <a:buFont typeface="Average"/>
              <a:buAutoNum type="arabicPeriod"/>
            </a:pPr>
            <a:r>
              <a:rPr lang="en" sz="1100">
                <a:solidFill>
                  <a:schemeClr val="dk1"/>
                </a:solidFill>
                <a:latin typeface="Average"/>
                <a:ea typeface="Average"/>
                <a:cs typeface="Average"/>
                <a:sym typeface="Average"/>
              </a:rPr>
              <a:t>Furthermore, In data cleaning step, the team observed multilingual entries in the raw data and as a measure to tackle these discrepancies, the team leveraged the GoogleTrans API to classify these addresses into the 29 states of India.</a:t>
            </a:r>
            <a:endParaRPr sz="1100">
              <a:solidFill>
                <a:schemeClr val="dk1"/>
              </a:solidFill>
              <a:latin typeface="Average"/>
              <a:ea typeface="Average"/>
              <a:cs typeface="Average"/>
              <a:sym typeface="Average"/>
            </a:endParaRPr>
          </a:p>
          <a:p>
            <a:pPr indent="-298450" lvl="1" marL="914400" rtl="0" algn="l">
              <a:spcBef>
                <a:spcPts val="0"/>
              </a:spcBef>
              <a:spcAft>
                <a:spcPts val="0"/>
              </a:spcAft>
              <a:buClr>
                <a:schemeClr val="dk1"/>
              </a:buClr>
              <a:buSzPts val="1100"/>
              <a:buFont typeface="Average"/>
              <a:buAutoNum type="alphaLcPeriod"/>
            </a:pPr>
            <a:r>
              <a:rPr lang="en" sz="1100">
                <a:solidFill>
                  <a:schemeClr val="dk1"/>
                </a:solidFill>
                <a:latin typeface="Average"/>
                <a:ea typeface="Average"/>
                <a:cs typeface="Average"/>
                <a:sym typeface="Average"/>
              </a:rPr>
              <a:t>The figure depicts the earlier and cleaned version of the dataset.</a:t>
            </a:r>
            <a:endParaRPr sz="1100">
              <a:solidFill>
                <a:schemeClr val="dk1"/>
              </a:solidFill>
              <a:latin typeface="Average"/>
              <a:ea typeface="Average"/>
              <a:cs typeface="Average"/>
              <a:sym typeface="Average"/>
            </a:endParaRPr>
          </a:p>
        </p:txBody>
      </p:sp>
      <p:cxnSp>
        <p:nvCxnSpPr>
          <p:cNvPr id="156" name="Google Shape;156;p32"/>
          <p:cNvCxnSpPr/>
          <p:nvPr/>
        </p:nvCxnSpPr>
        <p:spPr>
          <a:xfrm>
            <a:off x="3304950" y="1555700"/>
            <a:ext cx="868800" cy="3933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Evaluations</a:t>
            </a:r>
            <a:endParaRPr/>
          </a:p>
        </p:txBody>
      </p:sp>
      <p:graphicFrame>
        <p:nvGraphicFramePr>
          <p:cNvPr id="162" name="Google Shape;162;p33"/>
          <p:cNvGraphicFramePr/>
          <p:nvPr/>
        </p:nvGraphicFramePr>
        <p:xfrm>
          <a:off x="311700" y="1017725"/>
          <a:ext cx="3000000" cy="3000000"/>
        </p:xfrm>
        <a:graphic>
          <a:graphicData uri="http://schemas.openxmlformats.org/drawingml/2006/table">
            <a:tbl>
              <a:tblPr>
                <a:noFill/>
                <a:tableStyleId>{B2AA9C6E-3EA1-4B28-B1FF-28CAE536DE38}</a:tableStyleId>
              </a:tblPr>
              <a:tblGrid>
                <a:gridCol w="3619850"/>
                <a:gridCol w="2294450"/>
                <a:gridCol w="2606300"/>
              </a:tblGrid>
              <a:tr h="514350">
                <a:tc>
                  <a:txBody>
                    <a:bodyPr/>
                    <a:lstStyle/>
                    <a:p>
                      <a:pPr indent="0" lvl="0" marL="0" rtl="0" algn="ctr">
                        <a:lnSpc>
                          <a:spcPct val="115000"/>
                        </a:lnSpc>
                        <a:spcBef>
                          <a:spcPts val="0"/>
                        </a:spcBef>
                        <a:spcAft>
                          <a:spcPts val="0"/>
                        </a:spcAft>
                        <a:buNone/>
                      </a:pPr>
                      <a:r>
                        <a:rPr b="1" lang="en"/>
                        <a:t>Approach / Evaluation metrics</a:t>
                      </a:r>
                      <a:endParaRPr b="1"/>
                    </a:p>
                  </a:txBody>
                  <a:tcPr marT="182875" marB="91450" marR="91450" marL="91450">
                    <a:lnL cap="flat" cmpd="sng" w="38100">
                      <a:solidFill>
                        <a:srgbClr val="006064"/>
                      </a:solidFill>
                      <a:prstDash val="solid"/>
                      <a:round/>
                      <a:headEnd len="sm" w="sm" type="none"/>
                      <a:tailEnd len="sm" w="sm" type="none"/>
                    </a:lnL>
                    <a:lnR cap="flat" cmpd="sng" w="38100">
                      <a:solidFill>
                        <a:srgbClr val="006064"/>
                      </a:solidFill>
                      <a:prstDash val="solid"/>
                      <a:round/>
                      <a:headEnd len="sm" w="sm" type="none"/>
                      <a:tailEnd len="sm" w="sm" type="none"/>
                    </a:lnR>
                    <a:lnT cap="flat" cmpd="sng" w="38100">
                      <a:solidFill>
                        <a:srgbClr val="006064"/>
                      </a:solidFill>
                      <a:prstDash val="solid"/>
                      <a:round/>
                      <a:headEnd len="sm" w="sm" type="none"/>
                      <a:tailEnd len="sm" w="sm" type="none"/>
                    </a:lnT>
                    <a:lnB cap="flat" cmpd="sng" w="38100">
                      <a:solidFill>
                        <a:srgbClr val="006064"/>
                      </a:solidFill>
                      <a:prstDash val="solid"/>
                      <a:round/>
                      <a:headEnd len="sm" w="sm" type="none"/>
                      <a:tailEnd len="sm" w="sm" type="none"/>
                    </a:lnB>
                    <a:solidFill>
                      <a:srgbClr val="C6C6C6"/>
                    </a:solidFill>
                  </a:tcPr>
                </a:tc>
                <a:tc>
                  <a:txBody>
                    <a:bodyPr/>
                    <a:lstStyle/>
                    <a:p>
                      <a:pPr indent="0" lvl="0" marL="0" rtl="0" algn="ctr">
                        <a:lnSpc>
                          <a:spcPct val="115000"/>
                        </a:lnSpc>
                        <a:spcBef>
                          <a:spcPts val="0"/>
                        </a:spcBef>
                        <a:spcAft>
                          <a:spcPts val="0"/>
                        </a:spcAft>
                        <a:buNone/>
                      </a:pPr>
                      <a:r>
                        <a:rPr b="1" lang="en"/>
                        <a:t>Silhouette score</a:t>
                      </a:r>
                      <a:endParaRPr b="1"/>
                    </a:p>
                  </a:txBody>
                  <a:tcPr marT="182875" marB="91450" marR="91450" marL="91450">
                    <a:lnL cap="flat" cmpd="sng" w="38100">
                      <a:solidFill>
                        <a:srgbClr val="006064"/>
                      </a:solidFill>
                      <a:prstDash val="solid"/>
                      <a:round/>
                      <a:headEnd len="sm" w="sm" type="none"/>
                      <a:tailEnd len="sm" w="sm" type="none"/>
                    </a:lnL>
                    <a:lnR cap="flat" cmpd="sng" w="38100">
                      <a:solidFill>
                        <a:srgbClr val="006064"/>
                      </a:solidFill>
                      <a:prstDash val="solid"/>
                      <a:round/>
                      <a:headEnd len="sm" w="sm" type="none"/>
                      <a:tailEnd len="sm" w="sm" type="none"/>
                    </a:lnR>
                    <a:lnT cap="flat" cmpd="sng" w="38100">
                      <a:solidFill>
                        <a:srgbClr val="006064"/>
                      </a:solidFill>
                      <a:prstDash val="solid"/>
                      <a:round/>
                      <a:headEnd len="sm" w="sm" type="none"/>
                      <a:tailEnd len="sm" w="sm" type="none"/>
                    </a:lnT>
                    <a:lnB cap="flat" cmpd="sng" w="38100">
                      <a:solidFill>
                        <a:srgbClr val="006064"/>
                      </a:solidFill>
                      <a:prstDash val="solid"/>
                      <a:round/>
                      <a:headEnd len="sm" w="sm" type="none"/>
                      <a:tailEnd len="sm" w="sm" type="none"/>
                    </a:lnB>
                    <a:solidFill>
                      <a:srgbClr val="C6C6C6"/>
                    </a:solidFill>
                  </a:tcPr>
                </a:tc>
                <a:tc>
                  <a:txBody>
                    <a:bodyPr/>
                    <a:lstStyle/>
                    <a:p>
                      <a:pPr indent="0" lvl="0" marL="0" rtl="0" algn="ctr">
                        <a:lnSpc>
                          <a:spcPct val="115000"/>
                        </a:lnSpc>
                        <a:spcBef>
                          <a:spcPts val="0"/>
                        </a:spcBef>
                        <a:spcAft>
                          <a:spcPts val="0"/>
                        </a:spcAft>
                        <a:buNone/>
                      </a:pPr>
                      <a:r>
                        <a:rPr b="1" lang="en"/>
                        <a:t>CH index</a:t>
                      </a:r>
                      <a:endParaRPr b="1"/>
                    </a:p>
                  </a:txBody>
                  <a:tcPr marT="182875" marB="91450" marR="91450" marL="91450">
                    <a:lnL cap="flat" cmpd="sng" w="38100">
                      <a:solidFill>
                        <a:srgbClr val="006064"/>
                      </a:solidFill>
                      <a:prstDash val="solid"/>
                      <a:round/>
                      <a:headEnd len="sm" w="sm" type="none"/>
                      <a:tailEnd len="sm" w="sm" type="none"/>
                    </a:lnL>
                    <a:lnR cap="flat" cmpd="sng" w="38100">
                      <a:solidFill>
                        <a:srgbClr val="006064"/>
                      </a:solidFill>
                      <a:prstDash val="solid"/>
                      <a:round/>
                      <a:headEnd len="sm" w="sm" type="none"/>
                      <a:tailEnd len="sm" w="sm" type="none"/>
                    </a:lnR>
                    <a:lnT cap="flat" cmpd="sng" w="38100">
                      <a:solidFill>
                        <a:srgbClr val="006064"/>
                      </a:solidFill>
                      <a:prstDash val="solid"/>
                      <a:round/>
                      <a:headEnd len="sm" w="sm" type="none"/>
                      <a:tailEnd len="sm" w="sm" type="none"/>
                    </a:lnT>
                    <a:lnB cap="flat" cmpd="sng" w="38100">
                      <a:solidFill>
                        <a:srgbClr val="006064"/>
                      </a:solidFill>
                      <a:prstDash val="solid"/>
                      <a:round/>
                      <a:headEnd len="sm" w="sm" type="none"/>
                      <a:tailEnd len="sm" w="sm" type="none"/>
                    </a:lnB>
                    <a:solidFill>
                      <a:srgbClr val="C6C6C6"/>
                    </a:solidFill>
                  </a:tcPr>
                </a:tc>
              </a:tr>
              <a:tr h="876300">
                <a:tc>
                  <a:txBody>
                    <a:bodyPr/>
                    <a:lstStyle/>
                    <a:p>
                      <a:pPr indent="0" lvl="0" marL="0" rtl="0" algn="ctr">
                        <a:lnSpc>
                          <a:spcPct val="115000"/>
                        </a:lnSpc>
                        <a:spcBef>
                          <a:spcPts val="0"/>
                        </a:spcBef>
                        <a:spcAft>
                          <a:spcPts val="0"/>
                        </a:spcAft>
                        <a:buNone/>
                      </a:pPr>
                      <a:r>
                        <a:rPr lang="en" sz="1300">
                          <a:solidFill>
                            <a:schemeClr val="dk1"/>
                          </a:solidFill>
                        </a:rPr>
                        <a:t>K-means with Route Optimization using TSP</a:t>
                      </a:r>
                      <a:endParaRPr sz="1300">
                        <a:solidFill>
                          <a:schemeClr val="dk1"/>
                        </a:solidFill>
                      </a:endParaRPr>
                    </a:p>
                    <a:p>
                      <a:pPr indent="0" lvl="0" marL="0" rtl="0" algn="ctr">
                        <a:lnSpc>
                          <a:spcPct val="115000"/>
                        </a:lnSpc>
                        <a:spcBef>
                          <a:spcPts val="0"/>
                        </a:spcBef>
                        <a:spcAft>
                          <a:spcPts val="0"/>
                        </a:spcAft>
                        <a:buNone/>
                      </a:pPr>
                      <a:r>
                        <a:rPr lang="en" sz="1300">
                          <a:solidFill>
                            <a:schemeClr val="dk1"/>
                          </a:solidFill>
                        </a:rPr>
                        <a:t>(k = 25 for threshold 3500m)</a:t>
                      </a:r>
                      <a:endParaRPr sz="1300">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3810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rPr>
                        <a:t>0.44143</a:t>
                      </a:r>
                      <a:endParaRPr>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3810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rPr>
                        <a:t>1662.51073</a:t>
                      </a:r>
                      <a:endParaRPr>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3810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r>
              <a:tr h="676275">
                <a:tc>
                  <a:txBody>
                    <a:bodyPr/>
                    <a:lstStyle/>
                    <a:p>
                      <a:pPr indent="0" lvl="0" marL="0" rtl="0" algn="ctr">
                        <a:lnSpc>
                          <a:spcPct val="115000"/>
                        </a:lnSpc>
                        <a:spcBef>
                          <a:spcPts val="0"/>
                        </a:spcBef>
                        <a:spcAft>
                          <a:spcPts val="0"/>
                        </a:spcAft>
                        <a:buNone/>
                      </a:pPr>
                      <a:r>
                        <a:rPr lang="en" sz="1300">
                          <a:solidFill>
                            <a:schemeClr val="dk1"/>
                          </a:solidFill>
                        </a:rPr>
                        <a:t>K-means with elbow method</a:t>
                      </a:r>
                      <a:endParaRPr sz="1300">
                        <a:solidFill>
                          <a:schemeClr val="dk1"/>
                        </a:solidFill>
                      </a:endParaRPr>
                    </a:p>
                    <a:p>
                      <a:pPr indent="0" lvl="0" marL="0" rtl="0" algn="ctr">
                        <a:lnSpc>
                          <a:spcPct val="115000"/>
                        </a:lnSpc>
                        <a:spcBef>
                          <a:spcPts val="0"/>
                        </a:spcBef>
                        <a:spcAft>
                          <a:spcPts val="0"/>
                        </a:spcAft>
                        <a:buNone/>
                      </a:pPr>
                      <a:r>
                        <a:rPr lang="en" sz="1300">
                          <a:solidFill>
                            <a:schemeClr val="dk1"/>
                          </a:solidFill>
                        </a:rPr>
                        <a:t>(k = 15)</a:t>
                      </a:r>
                      <a:endParaRPr sz="1300">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1905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rPr>
                        <a:t>0.43526</a:t>
                      </a:r>
                      <a:endParaRPr>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1905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rPr>
                        <a:t>1516.68896</a:t>
                      </a:r>
                      <a:endParaRPr>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1905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r>
              <a:tr h="638175">
                <a:tc>
                  <a:txBody>
                    <a:bodyPr/>
                    <a:lstStyle/>
                    <a:p>
                      <a:pPr indent="0" lvl="0" marL="0" rtl="0" algn="ctr">
                        <a:lnSpc>
                          <a:spcPct val="115000"/>
                        </a:lnSpc>
                        <a:spcBef>
                          <a:spcPts val="0"/>
                        </a:spcBef>
                        <a:spcAft>
                          <a:spcPts val="0"/>
                        </a:spcAft>
                        <a:buNone/>
                      </a:pPr>
                      <a:r>
                        <a:rPr lang="en" sz="1300">
                          <a:solidFill>
                            <a:schemeClr val="dk1"/>
                          </a:solidFill>
                        </a:rPr>
                        <a:t>Equal Size Spectral Clustering (k = 12)</a:t>
                      </a:r>
                      <a:endParaRPr sz="1300">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1905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rPr>
                        <a:t>0.34883</a:t>
                      </a:r>
                      <a:endParaRPr>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1905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rPr>
                        <a:t>846.64226</a:t>
                      </a:r>
                      <a:endParaRPr>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1905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r>
              <a:tr h="600075">
                <a:tc>
                  <a:txBody>
                    <a:bodyPr/>
                    <a:lstStyle/>
                    <a:p>
                      <a:pPr indent="0" lvl="0" marL="0" rtl="0" algn="ctr">
                        <a:lnSpc>
                          <a:spcPct val="115000"/>
                        </a:lnSpc>
                        <a:spcBef>
                          <a:spcPts val="0"/>
                        </a:spcBef>
                        <a:spcAft>
                          <a:spcPts val="0"/>
                        </a:spcAft>
                        <a:buNone/>
                      </a:pPr>
                      <a:r>
                        <a:rPr lang="en" sz="1300">
                          <a:solidFill>
                            <a:schemeClr val="dk1"/>
                          </a:solidFill>
                        </a:rPr>
                        <a:t>SOM (Self Organizing Maps)</a:t>
                      </a:r>
                      <a:endParaRPr sz="1300">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1905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rPr>
                        <a:t>0.37979</a:t>
                      </a:r>
                      <a:endParaRPr>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1905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rPr>
                        <a:t>859.89787</a:t>
                      </a:r>
                      <a:endParaRPr>
                        <a:solidFill>
                          <a:schemeClr val="dk1"/>
                        </a:solidFill>
                      </a:endParaRPr>
                    </a:p>
                  </a:txBody>
                  <a:tcPr marT="182875" marB="91450" marR="91450" marL="91450">
                    <a:lnL cap="flat" cmpd="sng" w="19050">
                      <a:solidFill>
                        <a:srgbClr val="006064"/>
                      </a:solidFill>
                      <a:prstDash val="solid"/>
                      <a:round/>
                      <a:headEnd len="sm" w="sm" type="none"/>
                      <a:tailEnd len="sm" w="sm" type="none"/>
                    </a:lnL>
                    <a:lnR cap="flat" cmpd="sng" w="19050">
                      <a:solidFill>
                        <a:srgbClr val="006064"/>
                      </a:solidFill>
                      <a:prstDash val="solid"/>
                      <a:round/>
                      <a:headEnd len="sm" w="sm" type="none"/>
                      <a:tailEnd len="sm" w="sm" type="none"/>
                    </a:lnR>
                    <a:lnT cap="flat" cmpd="sng" w="19050">
                      <a:solidFill>
                        <a:srgbClr val="006064"/>
                      </a:solidFill>
                      <a:prstDash val="solid"/>
                      <a:round/>
                      <a:headEnd len="sm" w="sm" type="none"/>
                      <a:tailEnd len="sm" w="sm" type="none"/>
                    </a:lnT>
                    <a:lnB cap="flat" cmpd="sng" w="19050">
                      <a:solidFill>
                        <a:srgbClr val="006064"/>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